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1" r:id="rId3"/>
    <p:sldId id="290" r:id="rId4"/>
    <p:sldId id="284" r:id="rId5"/>
    <p:sldId id="287" r:id="rId6"/>
    <p:sldId id="279" r:id="rId7"/>
    <p:sldId id="285" r:id="rId8"/>
    <p:sldId id="291" r:id="rId9"/>
    <p:sldId id="292" r:id="rId10"/>
    <p:sldId id="293" r:id="rId11"/>
    <p:sldId id="288" r:id="rId12"/>
    <p:sldId id="294" r:id="rId13"/>
    <p:sldId id="283" r:id="rId14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illkommen" id="{E75E278A-FF0E-49A4-B170-79828D63BBAD}">
          <p14:sldIdLst>
            <p14:sldId id="256"/>
            <p14:sldId id="271"/>
            <p14:sldId id="290"/>
            <p14:sldId id="284"/>
            <p14:sldId id="287"/>
            <p14:sldId id="279"/>
            <p14:sldId id="285"/>
            <p14:sldId id="291"/>
            <p14:sldId id="292"/>
            <p14:sldId id="293"/>
            <p14:sldId id="288"/>
            <p14:sldId id="294"/>
            <p14:sldId id="283"/>
          </p14:sldIdLst>
        </p14:section>
        <p14:section name="Entwerfen, Morphen, mit Anmerkungen versehen, zusammenarbeiten, &quot;Sie wünschen&quot;" id="{B9B51309-D148-4332-87C2-07BE32FBCA3B}">
          <p14:sldIdLst/>
        </p14:section>
        <p14:section name="Weitere Informationen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241" autoAdjust="0"/>
  </p:normalViewPr>
  <p:slideViewPr>
    <p:cSldViewPr snapToGrid="0">
      <p:cViewPr varScale="1">
        <p:scale>
          <a:sx n="112" d="100"/>
          <a:sy n="112" d="100"/>
        </p:scale>
        <p:origin x="660" y="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271CF6F-B353-47EF-80E6-4EDFE82542AA}" type="datetime1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A315A-AEB2-48A1-84FA-B4A8FE58B7D2}" type="datetime1">
              <a:rPr lang="de-DE" smtClean="0"/>
              <a:pPr/>
              <a:t>09.10.2025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9B41F-3E8F-8BC0-3C2C-0B2AF8414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4A3C5F9-490D-F44E-5DAE-66C3F7CB9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095D3A6-5DFD-1C48-6341-2327CC430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E191E4-AB39-F74F-A237-B864FFF8F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68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EB37D-624F-E123-52DA-7D3BDCDA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4B19DD-78EA-37C9-0B03-DB8C376161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4631094-235E-D65E-A6FF-F78EA6775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319949-C3AC-A483-3538-B1C3F591A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013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D19E1-151E-E2E0-E79D-DBF918701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E3B3742-7ECC-057E-9C37-A476FED40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543D34-1FF1-A3D1-39D4-D0F573728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359556-37C8-18BD-8654-1983A2873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71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90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0FEE9-8F5A-D4B7-2AE5-12F9F82C2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6B4156-2C32-AB84-B3F1-29410341B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E3BF11A-2466-EB94-9560-7165A773F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4DD361-AE1B-8CCF-A2FD-EC0670BD6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440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C9F0C-CBDE-D62A-124A-8B9E34A8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F75944-18E2-16EA-3573-5505A0AD8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B1A5908-1964-DF8F-1C39-D701D7AD3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611C43-217D-1B40-9C27-4FA181B99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26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44F76-838D-DA2C-EB90-2B4C2DED3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AF565E-2FEB-B6AB-721E-EC4AD0D74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9A9970-4251-7F96-B3FC-CBEFF1744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822BDE-86C1-9462-E4C9-2DEA01FB0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230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241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02DED-3C6B-7305-B771-F42F7E29B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B371882-D556-7F3B-9B03-E04659DB0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E1D564-0180-B0F9-56F4-147D337A6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D8F613-E7A4-483D-D386-D1A84BAEC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1913F-3979-5CF8-B99D-24F7DA68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8F82A0D-4C9F-671C-E1B6-CB9A9991B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61EAD2-F3B0-9621-941A-656E560E8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14BFCC-9D67-DBE6-2538-53ECF8111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128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2BBB3-2BB4-191E-A194-296EB2F8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8CD23D-C995-D00C-A27A-CFEE0C32F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3B1139-42CC-AEA5-E398-2D8FFA9C8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DCEAE6-4728-B697-27D1-3B1AF20E5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45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sz="1800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de-DE" sz="1800" noProof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Textmasterformat durch Klicken bearbeiten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Zweite Ebene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Dritte Ebene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Vierte Ebene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5FB6962-D171-46BF-B322-5316E1655944}" type="datetime1">
              <a:rPr lang="de-DE" noProof="0" smtClean="0"/>
              <a:t>09.10.2025</a:t>
            </a:fld>
            <a:endParaRPr lang="de-DE" noProof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sz="1800" noProof="0"/>
          </a:p>
        </p:txBody>
      </p:sp>
      <p:sp>
        <p:nvSpPr>
          <p:cNvPr id="10" name="Rechteck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sz="1800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Textmasterformat durch Klicken bearbeiten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Zweite Ebene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Dritte Ebene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Vierte Ebene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de-DE" sz="1800" noProof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81729DA-2753-4C37-B90C-946B8EA1E5EF}" type="datetime1">
              <a:rPr lang="de-DE" noProof="0" smtClean="0"/>
              <a:t>09.10.2025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0E917-51C1-F2E5-290B-0890F6A24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10515600" cy="23876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de-DE" sz="4800" dirty="0">
                <a:solidFill>
                  <a:schemeClr val="bg1"/>
                </a:solidFill>
              </a:rPr>
              <a:t>TOUBA WATER PROJECT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855619" y="2933105"/>
            <a:ext cx="10894848" cy="3826618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de-DE" sz="2400" b="1" dirty="0">
                <a:solidFill>
                  <a:schemeClr val="bg1"/>
                </a:solidFill>
                <a:latin typeface="+mj-lt"/>
              </a:rPr>
              <a:t> TERRA 21 ENERGY</a:t>
            </a:r>
          </a:p>
          <a:p>
            <a:pPr marL="0" indent="0" rtl="0">
              <a:buNone/>
            </a:pPr>
            <a:endParaRPr lang="de-DE" sz="2400" b="1" dirty="0">
              <a:solidFill>
                <a:schemeClr val="bg1"/>
              </a:solidFill>
              <a:latin typeface="+mj-lt"/>
            </a:endParaRPr>
          </a:p>
          <a:p>
            <a:pPr marL="0" indent="0" rtl="0">
              <a:buNone/>
            </a:pPr>
            <a:endParaRPr lang="de-DE" sz="2400" b="1" dirty="0">
              <a:solidFill>
                <a:schemeClr val="bg1"/>
              </a:solidFill>
              <a:latin typeface="+mj-lt"/>
            </a:endParaRPr>
          </a:p>
          <a:p>
            <a:pPr marL="0" indent="0" rtl="0">
              <a:buNone/>
            </a:pPr>
            <a:br>
              <a:rPr lang="de-DE" sz="1400" b="1" dirty="0">
                <a:solidFill>
                  <a:schemeClr val="bg1"/>
                </a:solidFill>
                <a:latin typeface="+mj-lt"/>
              </a:rPr>
            </a:br>
            <a:r>
              <a:rPr lang="de-DE" sz="1400" b="1" dirty="0">
                <a:solidFill>
                  <a:schemeClr val="bg1"/>
                </a:solidFill>
                <a:latin typeface="+mj-lt"/>
              </a:rPr>
              <a:t>  Dipl. Ing. Jürgen Sieling                                                                                                                                               </a:t>
            </a:r>
            <a:r>
              <a:rPr lang="de-DE" sz="1400" b="1" dirty="0" err="1">
                <a:solidFill>
                  <a:schemeClr val="bg1"/>
                </a:solidFill>
                <a:latin typeface="+mj-lt"/>
              </a:rPr>
              <a:t>Touba</a:t>
            </a:r>
            <a:r>
              <a:rPr lang="de-DE" sz="1400" b="1" dirty="0">
                <a:solidFill>
                  <a:schemeClr val="bg1"/>
                </a:solidFill>
                <a:latin typeface="+mj-lt"/>
              </a:rPr>
              <a:t>, 20 </a:t>
            </a:r>
            <a:r>
              <a:rPr lang="de-DE" sz="1400" b="1" dirty="0" err="1">
                <a:solidFill>
                  <a:schemeClr val="bg1"/>
                </a:solidFill>
                <a:latin typeface="+mj-lt"/>
              </a:rPr>
              <a:t>October</a:t>
            </a:r>
            <a:r>
              <a:rPr lang="de-DE" sz="1400" b="1" dirty="0">
                <a:solidFill>
                  <a:schemeClr val="bg1"/>
                </a:solidFill>
                <a:latin typeface="+mj-lt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04FE-C5F0-A6D3-7591-2D75B091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E14F13B-EF45-B215-F51C-21BB2A99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>
            <a:extLst>
              <a:ext uri="{FF2B5EF4-FFF2-40B4-BE49-F238E27FC236}">
                <a16:creationId xmlns:a16="http://schemas.microsoft.com/office/drawing/2014/main" id="{E54260FB-4DEA-D682-D6A5-F7787FF1D8CA}"/>
              </a:ext>
            </a:extLst>
          </p:cNvPr>
          <p:cNvSpPr txBox="1">
            <a:spLocks/>
          </p:cNvSpPr>
          <p:nvPr/>
        </p:nvSpPr>
        <p:spPr>
          <a:xfrm>
            <a:off x="718591" y="1282867"/>
            <a:ext cx="6831740" cy="5286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pPr marL="0" indent="0">
              <a:buNone/>
            </a:pPr>
            <a:r>
              <a:rPr lang="de-DE" sz="2000" b="1" dirty="0"/>
              <a:t>follow-</a:t>
            </a:r>
            <a:r>
              <a:rPr lang="de-DE" sz="2000" b="1" dirty="0" err="1"/>
              <a:t>up</a:t>
            </a:r>
            <a:r>
              <a:rPr lang="de-DE" sz="2000" b="1" dirty="0"/>
              <a:t> </a:t>
            </a:r>
            <a:r>
              <a:rPr lang="de-DE" sz="2000" b="1" dirty="0" err="1"/>
              <a:t>projects</a:t>
            </a:r>
            <a:r>
              <a:rPr lang="de-DE" sz="2000" dirty="0"/>
              <a:t>,</a:t>
            </a:r>
            <a:r>
              <a:rPr lang="de-DE" sz="2000" b="1" dirty="0"/>
              <a:t> </a:t>
            </a:r>
            <a:r>
              <a:rPr lang="de-DE" sz="2000" dirty="0" err="1"/>
              <a:t>text</a:t>
            </a:r>
            <a:endParaRPr lang="de-DE" sz="2000" dirty="0"/>
          </a:p>
          <a:p>
            <a:pPr marL="0" indent="0">
              <a:buNone/>
            </a:pPr>
            <a:r>
              <a:rPr lang="en-US" sz="1400" b="1" dirty="0"/>
              <a:t>In </a:t>
            </a:r>
            <a:r>
              <a:rPr lang="en-US" sz="1400" b="1" dirty="0" err="1"/>
              <a:t>Bearbeitung</a:t>
            </a:r>
            <a:r>
              <a:rPr lang="en-US" sz="1400" b="1" dirty="0"/>
              <a:t> </a:t>
            </a:r>
            <a:endParaRPr lang="de-DE" sz="1400" dirty="0"/>
          </a:p>
          <a:p>
            <a:r>
              <a:rPr lang="en-US" sz="1400" dirty="0"/>
              <a:t> Biological water cleaning in a TERRA 21 BIOREACTOR</a:t>
            </a:r>
          </a:p>
          <a:p>
            <a:r>
              <a:rPr lang="en-US" sz="1400" dirty="0"/>
              <a:t> Project in agriculture</a:t>
            </a:r>
          </a:p>
          <a:p>
            <a:r>
              <a:rPr lang="en-US" sz="1400" dirty="0"/>
              <a:t> </a:t>
            </a:r>
            <a:r>
              <a:rPr lang="en-US" sz="1400" dirty="0" err="1">
                <a:solidFill>
                  <a:srgbClr val="FF0000"/>
                </a:solidFill>
              </a:rPr>
              <a:t>Energieversorgung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Stromnetzausbau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/>
              <a:t>Biogas  (GESONDERTE FOLIEN)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b="1" dirty="0"/>
              <a:t>the process starts</a:t>
            </a:r>
            <a:r>
              <a:rPr lang="en-US" sz="1600" dirty="0"/>
              <a:t>, Project teams manage development</a:t>
            </a:r>
            <a:endParaRPr lang="en-US" sz="2000" u="sng" dirty="0"/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2861F447-3BBD-60F6-8FFC-179E4E896A01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4" name="Inhaltsplatzhalter 17">
            <a:extLst>
              <a:ext uri="{FF2B5EF4-FFF2-40B4-BE49-F238E27FC236}">
                <a16:creationId xmlns:a16="http://schemas.microsoft.com/office/drawing/2014/main" id="{354C71F6-D462-1BD7-7EAA-9FC477C2A8E0}"/>
              </a:ext>
            </a:extLst>
          </p:cNvPr>
          <p:cNvSpPr txBox="1">
            <a:spLocks/>
          </p:cNvSpPr>
          <p:nvPr/>
        </p:nvSpPr>
        <p:spPr>
          <a:xfrm>
            <a:off x="7071546" y="5586863"/>
            <a:ext cx="4853362" cy="373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text</a:t>
            </a:r>
            <a:endParaRPr lang="en-US" sz="1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4A1152-2B9D-FEB6-F0A0-46934AA41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10</a:t>
            </a:fld>
            <a:endParaRPr lang="de-DE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C26C19-5876-ECE6-A5B0-811DE0315156}"/>
              </a:ext>
            </a:extLst>
          </p:cNvPr>
          <p:cNvSpPr txBox="1"/>
          <p:nvPr/>
        </p:nvSpPr>
        <p:spPr>
          <a:xfrm>
            <a:off x="9437267" y="1213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1C617B-F3A4-AF32-1495-5EBC649BFE07}"/>
              </a:ext>
            </a:extLst>
          </p:cNvPr>
          <p:cNvSpPr txBox="1"/>
          <p:nvPr/>
        </p:nvSpPr>
        <p:spPr>
          <a:xfrm>
            <a:off x="943726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BEARBEITUNG 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9" name="Grafik 8" descr="Ein Bild, das Solarzelle, Solarenergie, Solarpanel, Dish-Solaranlage enthält.&#10;&#10;Automatisch generierte Beschreibung">
            <a:extLst>
              <a:ext uri="{FF2B5EF4-FFF2-40B4-BE49-F238E27FC236}">
                <a16:creationId xmlns:a16="http://schemas.microsoft.com/office/drawing/2014/main" id="{2C489940-0697-C47A-D1C3-7F9FE417D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705" y="1780718"/>
            <a:ext cx="3178808" cy="226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E1CE4CA-18E5-F91E-94E8-BD9AC0F9A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657" y="4170878"/>
            <a:ext cx="3785220" cy="16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1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F5A1D-A77E-5EA1-B071-3BED3F0B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11E8A06D-E7AA-A8AA-0C01-A5418A61F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28" y="1282867"/>
            <a:ext cx="7707086" cy="5267718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E19B0504-CFD7-A5D6-1DD0-30F6D797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>
            <a:extLst>
              <a:ext uri="{FF2B5EF4-FFF2-40B4-BE49-F238E27FC236}">
                <a16:creationId xmlns:a16="http://schemas.microsoft.com/office/drawing/2014/main" id="{FF87BC53-DC8F-3BD4-7EAF-820D26AD272D}"/>
              </a:ext>
            </a:extLst>
          </p:cNvPr>
          <p:cNvSpPr txBox="1">
            <a:spLocks/>
          </p:cNvSpPr>
          <p:nvPr/>
        </p:nvSpPr>
        <p:spPr>
          <a:xfrm>
            <a:off x="718591" y="1282867"/>
            <a:ext cx="6831740" cy="5286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PoC project</a:t>
            </a:r>
            <a:r>
              <a:rPr lang="en-US" sz="1600" dirty="0"/>
              <a:t> financing</a:t>
            </a:r>
            <a:endParaRPr lang="en-US" sz="2000" u="sng" dirty="0"/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ED7D4164-743C-D3EA-F684-78A476BC950E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434F09-74F3-5E6C-8BA2-4503D8BD4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11</a:t>
            </a:fld>
            <a:endParaRPr lang="de-DE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EB42FE-D575-3C60-EAEC-9715FBE433C0}"/>
              </a:ext>
            </a:extLst>
          </p:cNvPr>
          <p:cNvSpPr txBox="1"/>
          <p:nvPr/>
        </p:nvSpPr>
        <p:spPr>
          <a:xfrm>
            <a:off x="9437267" y="1213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556AB0E-87AF-7E1F-BFC4-3F81E55A5006}"/>
              </a:ext>
            </a:extLst>
          </p:cNvPr>
          <p:cNvSpPr txBox="1"/>
          <p:nvPr/>
        </p:nvSpPr>
        <p:spPr>
          <a:xfrm>
            <a:off x="943726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financing</a:t>
            </a:r>
            <a:endParaRPr lang="de-DE" dirty="0"/>
          </a:p>
        </p:txBody>
      </p:sp>
      <p:grpSp>
        <p:nvGrpSpPr>
          <p:cNvPr id="18" name="Gruppieren 17" descr="Kleiner Kreis mit enthaltener Zahl 1 zur Angabe von Schritt 1">
            <a:extLst>
              <a:ext uri="{FF2B5EF4-FFF2-40B4-BE49-F238E27FC236}">
                <a16:creationId xmlns:a16="http://schemas.microsoft.com/office/drawing/2014/main" id="{63106229-958D-FD08-7CDB-DB327E7898C6}"/>
              </a:ext>
            </a:extLst>
          </p:cNvPr>
          <p:cNvGrpSpPr/>
          <p:nvPr/>
        </p:nvGrpSpPr>
        <p:grpSpPr bwMode="blackWhite">
          <a:xfrm>
            <a:off x="2051987" y="5817801"/>
            <a:ext cx="558179" cy="409838"/>
            <a:chOff x="6953426" y="711274"/>
            <a:chExt cx="558179" cy="409838"/>
          </a:xfrm>
        </p:grpSpPr>
        <p:sp>
          <p:nvSpPr>
            <p:cNvPr id="19" name="Ellipse 18" descr="Kleiner Kreis">
              <a:extLst>
                <a:ext uri="{FF2B5EF4-FFF2-40B4-BE49-F238E27FC236}">
                  <a16:creationId xmlns:a16="http://schemas.microsoft.com/office/drawing/2014/main" id="{1D174DD5-0F51-124F-1229-66E12B0FDA9D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sp>
          <p:nvSpPr>
            <p:cNvPr id="20" name="Textfeld 19" descr="Zahl 1">
              <a:extLst>
                <a:ext uri="{FF2B5EF4-FFF2-40B4-BE49-F238E27FC236}">
                  <a16:creationId xmlns:a16="http://schemas.microsoft.com/office/drawing/2014/main" id="{35C3771F-F49D-BD47-797D-B03DFE40C5BE}"/>
                </a:ext>
              </a:extLst>
            </p:cNvPr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grpSp>
        <p:nvGrpSpPr>
          <p:cNvPr id="21" name="Gruppieren 20" descr="Kleiner Kreis mit enthaltener Zahl 2 zur Angabe von Schritt 2">
            <a:extLst>
              <a:ext uri="{FF2B5EF4-FFF2-40B4-BE49-F238E27FC236}">
                <a16:creationId xmlns:a16="http://schemas.microsoft.com/office/drawing/2014/main" id="{150CD405-E615-AA03-F8D1-279906C9ED27}"/>
              </a:ext>
            </a:extLst>
          </p:cNvPr>
          <p:cNvGrpSpPr/>
          <p:nvPr/>
        </p:nvGrpSpPr>
        <p:grpSpPr bwMode="blackWhite">
          <a:xfrm>
            <a:off x="2020363" y="3337270"/>
            <a:ext cx="558179" cy="409838"/>
            <a:chOff x="6953426" y="711274"/>
            <a:chExt cx="558179" cy="409838"/>
          </a:xfrm>
        </p:grpSpPr>
        <p:sp>
          <p:nvSpPr>
            <p:cNvPr id="22" name="Ellipse 21" descr="Kleiner Kreis">
              <a:extLst>
                <a:ext uri="{FF2B5EF4-FFF2-40B4-BE49-F238E27FC236}">
                  <a16:creationId xmlns:a16="http://schemas.microsoft.com/office/drawing/2014/main" id="{D0C515FC-6105-45D3-E009-0B84E0C0EF03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sp>
          <p:nvSpPr>
            <p:cNvPr id="23" name="Textfeld 22" descr="Zahl 2">
              <a:extLst>
                <a:ext uri="{FF2B5EF4-FFF2-40B4-BE49-F238E27FC236}">
                  <a16:creationId xmlns:a16="http://schemas.microsoft.com/office/drawing/2014/main" id="{A938E1DF-9332-A249-829D-0CFB1ACC89E8}"/>
                </a:ext>
              </a:extLst>
            </p:cNvPr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grpSp>
        <p:nvGrpSpPr>
          <p:cNvPr id="24" name="Gruppieren 23" descr="Kleiner Kreis mit enthaltener Zahl 3 zur Angabe von Schritt 3">
            <a:extLst>
              <a:ext uri="{FF2B5EF4-FFF2-40B4-BE49-F238E27FC236}">
                <a16:creationId xmlns:a16="http://schemas.microsoft.com/office/drawing/2014/main" id="{30F5C4A8-262E-BD33-2292-4152C79792DF}"/>
              </a:ext>
            </a:extLst>
          </p:cNvPr>
          <p:cNvGrpSpPr/>
          <p:nvPr/>
        </p:nvGrpSpPr>
        <p:grpSpPr bwMode="blackWhite">
          <a:xfrm>
            <a:off x="1980344" y="1841358"/>
            <a:ext cx="558179" cy="409838"/>
            <a:chOff x="6953426" y="711274"/>
            <a:chExt cx="558179" cy="409838"/>
          </a:xfrm>
        </p:grpSpPr>
        <p:sp>
          <p:nvSpPr>
            <p:cNvPr id="25" name="Ellipse 24" descr="Kleiner Kreis">
              <a:extLst>
                <a:ext uri="{FF2B5EF4-FFF2-40B4-BE49-F238E27FC236}">
                  <a16:creationId xmlns:a16="http://schemas.microsoft.com/office/drawing/2014/main" id="{5F6791E8-9F61-4405-5041-A57D8957DB99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sp>
          <p:nvSpPr>
            <p:cNvPr id="26" name="Textfeld 25" descr="Zahl 3">
              <a:extLst>
                <a:ext uri="{FF2B5EF4-FFF2-40B4-BE49-F238E27FC236}">
                  <a16:creationId xmlns:a16="http://schemas.microsoft.com/office/drawing/2014/main" id="{B9F0C34D-9E8E-1A1B-FAFB-B0CC7615B199}"/>
                </a:ext>
              </a:extLst>
            </p:cNvPr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443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D1954-DC1A-59D2-94F7-8D2CACAAB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D246B40-0A99-F3C7-6F8E-7CDBE593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>
            <a:extLst>
              <a:ext uri="{FF2B5EF4-FFF2-40B4-BE49-F238E27FC236}">
                <a16:creationId xmlns:a16="http://schemas.microsoft.com/office/drawing/2014/main" id="{51397B77-04DD-5E97-84F9-F8F2CB435F34}"/>
              </a:ext>
            </a:extLst>
          </p:cNvPr>
          <p:cNvSpPr txBox="1">
            <a:spLocks/>
          </p:cNvSpPr>
          <p:nvPr/>
        </p:nvSpPr>
        <p:spPr>
          <a:xfrm>
            <a:off x="675047" y="1719382"/>
            <a:ext cx="5862485" cy="3871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pPr marL="0" indent="0">
              <a:buNone/>
            </a:pPr>
            <a:r>
              <a:rPr lang="de-DE" sz="2000" b="1" dirty="0"/>
              <a:t>Zusammenfassung - Ausblick</a:t>
            </a:r>
            <a:endParaRPr lang="de-DE" sz="2000" dirty="0"/>
          </a:p>
          <a:p>
            <a:endParaRPr lang="de-DE" sz="2200" dirty="0"/>
          </a:p>
          <a:p>
            <a:r>
              <a:rPr lang="en-US" sz="2200" dirty="0"/>
              <a:t> </a:t>
            </a:r>
            <a:r>
              <a:rPr lang="en-US" sz="2400" dirty="0"/>
              <a:t>text</a:t>
            </a:r>
          </a:p>
          <a:p>
            <a:r>
              <a:rPr lang="en-US" sz="2200" dirty="0"/>
              <a:t> </a:t>
            </a:r>
            <a:r>
              <a:rPr lang="en-US" sz="2400" dirty="0"/>
              <a:t>Financing by the Al-Bader Group, Kuwait</a:t>
            </a:r>
          </a:p>
          <a:p>
            <a:r>
              <a:rPr lang="en-US" sz="2200" dirty="0"/>
              <a:t> TERRA 21 ENERGY as supplier and exporter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1600" b="1" dirty="0"/>
              <a:t>WME</a:t>
            </a:r>
            <a:r>
              <a:rPr lang="en-US" sz="1600" dirty="0"/>
              <a:t> technology for large-scale drinking water production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0F1AB243-DCCC-0C88-B2D7-21E110F33D47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4" name="Inhaltsplatzhalter 17">
            <a:extLst>
              <a:ext uri="{FF2B5EF4-FFF2-40B4-BE49-F238E27FC236}">
                <a16:creationId xmlns:a16="http://schemas.microsoft.com/office/drawing/2014/main" id="{C49AB9F4-BE86-AA65-8E20-86EC7B3DD584}"/>
              </a:ext>
            </a:extLst>
          </p:cNvPr>
          <p:cNvSpPr txBox="1">
            <a:spLocks/>
          </p:cNvSpPr>
          <p:nvPr/>
        </p:nvSpPr>
        <p:spPr>
          <a:xfrm>
            <a:off x="6537533" y="4819828"/>
            <a:ext cx="4853362" cy="373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TEXT</a:t>
            </a:r>
            <a:endParaRPr lang="en-US" sz="1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17D6-51C7-85A6-2AB7-396F5CEA8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B34558-633C-6B4E-CF71-DCBFF150FD9C}"/>
              </a:ext>
            </a:extLst>
          </p:cNvPr>
          <p:cNvSpPr txBox="1"/>
          <p:nvPr/>
        </p:nvSpPr>
        <p:spPr>
          <a:xfrm>
            <a:off x="9437267" y="1213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6EA7FF-7E0E-9235-2FFE-BEDC16EB0D75}"/>
              </a:ext>
            </a:extLst>
          </p:cNvPr>
          <p:cNvSpPr txBox="1"/>
          <p:nvPr/>
        </p:nvSpPr>
        <p:spPr>
          <a:xfrm>
            <a:off x="949822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43FC2CF-2AF3-84E9-F64C-83D3B0545A6A}"/>
              </a:ext>
            </a:extLst>
          </p:cNvPr>
          <p:cNvSpPr txBox="1"/>
          <p:nvPr/>
        </p:nvSpPr>
        <p:spPr>
          <a:xfrm>
            <a:off x="943726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BEARBEITUNG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85BBF-0765-5FA1-6EFE-20002C39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602" y="136733"/>
            <a:ext cx="9665293" cy="5947874"/>
          </a:xfrm>
        </p:spPr>
        <p:txBody>
          <a:bodyPr>
            <a:no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Cette présentation peut être consultée à l'adresse suivante :</a:t>
            </a:r>
            <a:br>
              <a:rPr lang="fr-FR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This presentation can be found at:</a:t>
            </a: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Merci beaucoup pour votre intérêt.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000" b="1" dirty="0">
                <a:solidFill>
                  <a:schemeClr val="bg1"/>
                </a:solidFill>
              </a:rPr>
              <a:t>TERRA 21 ENERGY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CA00DC6-743F-BA5C-5A65-655D575F90F4}"/>
              </a:ext>
            </a:extLst>
          </p:cNvPr>
          <p:cNvSpPr txBox="1">
            <a:spLocks/>
          </p:cNvSpPr>
          <p:nvPr/>
        </p:nvSpPr>
        <p:spPr>
          <a:xfrm>
            <a:off x="3446357" y="2300954"/>
            <a:ext cx="9665293" cy="22560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b="1" dirty="0">
                <a:solidFill>
                  <a:schemeClr val="bg1"/>
                </a:solidFill>
              </a:rPr>
              <a:t>hu4</a:t>
            </a:r>
            <a:r>
              <a:rPr lang="de-DE" sz="5400" b="1" dirty="0">
                <a:solidFill>
                  <a:schemeClr val="bg1"/>
                </a:solidFill>
              </a:rPr>
              <a:t>.eu/water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726746B-B028-D1FE-BBAF-69688E0BC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253" y="3343274"/>
            <a:ext cx="195262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/>
          <p:cNvSpPr txBox="1">
            <a:spLocks/>
          </p:cNvSpPr>
          <p:nvPr/>
        </p:nvSpPr>
        <p:spPr>
          <a:xfrm>
            <a:off x="675047" y="1719382"/>
            <a:ext cx="5862485" cy="3871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pPr marL="0" indent="0">
              <a:buNone/>
            </a:pPr>
            <a:r>
              <a:rPr lang="en-US" sz="2000" b="1" dirty="0"/>
              <a:t>up to 200.000 </a:t>
            </a:r>
            <a:r>
              <a:rPr lang="en-US" sz="2000" b="1" dirty="0" err="1"/>
              <a:t>m³</a:t>
            </a:r>
            <a:r>
              <a:rPr lang="en-US" sz="2000" b="1" dirty="0"/>
              <a:t> drinking water / day</a:t>
            </a:r>
            <a:endParaRPr lang="de-DE" sz="2000" dirty="0"/>
          </a:p>
          <a:p>
            <a:endParaRPr lang="de-DE" sz="2200" dirty="0"/>
          </a:p>
          <a:p>
            <a:r>
              <a:rPr lang="en-US" sz="2200" dirty="0"/>
              <a:t> </a:t>
            </a:r>
            <a:r>
              <a:rPr lang="en-US" sz="2400" dirty="0"/>
              <a:t>Sustainable water supply for Touba region</a:t>
            </a:r>
          </a:p>
          <a:p>
            <a:r>
              <a:rPr lang="en-US" sz="2200" dirty="0"/>
              <a:t> </a:t>
            </a:r>
            <a:r>
              <a:rPr lang="en-US" sz="2400" dirty="0"/>
              <a:t>Financing by the Al-Bader Group, Kuwait</a:t>
            </a:r>
          </a:p>
          <a:p>
            <a:r>
              <a:rPr lang="en-US" sz="2200" dirty="0"/>
              <a:t> TERRA 21 ENERGY as supplier and exporter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1600" b="1" dirty="0"/>
              <a:t>WME</a:t>
            </a:r>
            <a:r>
              <a:rPr lang="en-US" sz="1600" dirty="0"/>
              <a:t> technology for large-scale drinking water production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0C449160-43C1-99F7-B86E-6748A975C5C8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4" name="Inhaltsplatzhalter 17">
            <a:extLst>
              <a:ext uri="{FF2B5EF4-FFF2-40B4-BE49-F238E27FC236}">
                <a16:creationId xmlns:a16="http://schemas.microsoft.com/office/drawing/2014/main" id="{2A3DE49C-BF1D-996B-3BF1-4EBC2B04594F}"/>
              </a:ext>
            </a:extLst>
          </p:cNvPr>
          <p:cNvSpPr txBox="1">
            <a:spLocks/>
          </p:cNvSpPr>
          <p:nvPr/>
        </p:nvSpPr>
        <p:spPr>
          <a:xfrm>
            <a:off x="6537533" y="4819828"/>
            <a:ext cx="4853362" cy="373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MVC (Mechanical Vapor Compression) distillation process is used. This is an energy-efficient process for water treatment through distillation, in which steam is compressed. This thermal evaporation process is ideal for separating water from impurities.</a:t>
            </a:r>
            <a:endParaRPr lang="en-US" sz="1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ECAE5E-180B-8B96-FADA-DECB8D406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2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4350D6-5182-468F-22F6-31E36E0E2811}"/>
              </a:ext>
            </a:extLst>
          </p:cNvPr>
          <p:cNvSpPr txBox="1"/>
          <p:nvPr/>
        </p:nvSpPr>
        <p:spPr>
          <a:xfrm>
            <a:off x="9437267" y="1213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29CC31-9947-A35C-45F8-ADE95CA37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970" y="1777122"/>
            <a:ext cx="4733925" cy="284797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75C06BB-D912-DEB9-7E86-73F351DE04D9}"/>
              </a:ext>
            </a:extLst>
          </p:cNvPr>
          <p:cNvSpPr txBox="1"/>
          <p:nvPr/>
        </p:nvSpPr>
        <p:spPr>
          <a:xfrm>
            <a:off x="949822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066439A-BC34-CFC9-8351-A5074DC7EC55}"/>
              </a:ext>
            </a:extLst>
          </p:cNvPr>
          <p:cNvSpPr txBox="1"/>
          <p:nvPr/>
        </p:nvSpPr>
        <p:spPr>
          <a:xfrm>
            <a:off x="943726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WME </a:t>
            </a:r>
            <a:r>
              <a:rPr lang="en-US" sz="1800" dirty="0"/>
              <a:t>technology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31CE5C-C5AC-695C-5A8F-E9ABA4671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4728" y="2442961"/>
            <a:ext cx="1876190" cy="2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B27B0-E9B2-57BF-71DC-A69613C85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2982E3C-0CBA-BFE8-B631-9F475F394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>
            <a:extLst>
              <a:ext uri="{FF2B5EF4-FFF2-40B4-BE49-F238E27FC236}">
                <a16:creationId xmlns:a16="http://schemas.microsoft.com/office/drawing/2014/main" id="{7051EF9E-5727-540D-E13D-28DC3E1AB5DE}"/>
              </a:ext>
            </a:extLst>
          </p:cNvPr>
          <p:cNvSpPr txBox="1">
            <a:spLocks/>
          </p:cNvSpPr>
          <p:nvPr/>
        </p:nvSpPr>
        <p:spPr>
          <a:xfrm>
            <a:off x="718591" y="1282867"/>
            <a:ext cx="6831740" cy="5286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pPr marL="0" indent="0">
              <a:buNone/>
            </a:pPr>
            <a:r>
              <a:rPr lang="de-DE" sz="2000" b="1" dirty="0"/>
              <a:t>Proof of Concept (PoC), </a:t>
            </a:r>
            <a:r>
              <a:rPr lang="de-DE" sz="2000" dirty="0" err="1"/>
              <a:t>starts</a:t>
            </a:r>
            <a:r>
              <a:rPr lang="de-DE" sz="2000" dirty="0"/>
              <a:t> </a:t>
            </a:r>
            <a:r>
              <a:rPr lang="de-DE" sz="2000" dirty="0" err="1"/>
              <a:t>immediately</a:t>
            </a:r>
            <a:endParaRPr lang="de-DE" sz="2000" dirty="0"/>
          </a:p>
          <a:p>
            <a:pPr marL="0" indent="0">
              <a:buNone/>
            </a:pPr>
            <a:r>
              <a:rPr lang="en-US" sz="1400" b="1" dirty="0"/>
              <a:t>up to 500 </a:t>
            </a:r>
            <a:r>
              <a:rPr lang="en-US" sz="1400" b="1" dirty="0" err="1"/>
              <a:t>m³</a:t>
            </a:r>
            <a:r>
              <a:rPr lang="en-US" sz="1400" b="1" dirty="0"/>
              <a:t> drinking water / day </a:t>
            </a:r>
            <a:r>
              <a:rPr lang="en-US" sz="1400" dirty="0"/>
              <a:t>(in 12 hours)</a:t>
            </a:r>
            <a:endParaRPr lang="de-DE" sz="1400" dirty="0"/>
          </a:p>
          <a:p>
            <a:r>
              <a:rPr lang="en-US" sz="1400" dirty="0"/>
              <a:t> 2 WME Seawater desalination plant, 40.000 </a:t>
            </a:r>
            <a:r>
              <a:rPr lang="en-US" sz="1400" dirty="0" err="1"/>
              <a:t>Ltr</a:t>
            </a:r>
            <a:r>
              <a:rPr lang="en-US" sz="1400" dirty="0"/>
              <a:t>/h</a:t>
            </a:r>
          </a:p>
          <a:p>
            <a:r>
              <a:rPr lang="en-US" sz="1400" dirty="0"/>
              <a:t> KRONES-line capacity of 25.000 </a:t>
            </a:r>
            <a:r>
              <a:rPr lang="en-US" sz="1400" dirty="0" err="1"/>
              <a:t>bph</a:t>
            </a:r>
            <a:r>
              <a:rPr lang="en-US" sz="1400" dirty="0"/>
              <a:t> still water (PET 0,5 </a:t>
            </a:r>
            <a:r>
              <a:rPr lang="en-US" sz="1400" dirty="0" err="1"/>
              <a:t>ltr</a:t>
            </a:r>
            <a:r>
              <a:rPr lang="en-US" sz="1400" dirty="0"/>
              <a:t>)</a:t>
            </a:r>
          </a:p>
          <a:p>
            <a:r>
              <a:rPr lang="en-US" sz="1400" dirty="0"/>
              <a:t> TERRA 21, construction production hall and warehouse</a:t>
            </a:r>
          </a:p>
          <a:p>
            <a:r>
              <a:rPr lang="en-US" sz="1400" dirty="0"/>
              <a:t>TERRA 21, solar 1.044 </a:t>
            </a:r>
            <a:r>
              <a:rPr lang="en-US" sz="1400" dirty="0" err="1"/>
              <a:t>kWp</a:t>
            </a:r>
            <a:r>
              <a:rPr lang="en-US" sz="1400" dirty="0"/>
              <a:t> + battery storage 2,4 MWh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b="1" dirty="0"/>
              <a:t>PoC project</a:t>
            </a:r>
            <a:r>
              <a:rPr lang="en-US" sz="1600" dirty="0"/>
              <a:t> , commissioning of plant in  </a:t>
            </a:r>
            <a:r>
              <a:rPr lang="en-US" sz="2000" u="sng" dirty="0" err="1"/>
              <a:t>june</a:t>
            </a:r>
            <a:r>
              <a:rPr lang="en-US" sz="2000" u="sng" dirty="0"/>
              <a:t> 2026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6531DEB7-F32B-365A-3FD3-333EEDD48FE0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4" name="Inhaltsplatzhalter 17">
            <a:extLst>
              <a:ext uri="{FF2B5EF4-FFF2-40B4-BE49-F238E27FC236}">
                <a16:creationId xmlns:a16="http://schemas.microsoft.com/office/drawing/2014/main" id="{19B69FDB-6E19-312B-AF1F-5335794AACEB}"/>
              </a:ext>
            </a:extLst>
          </p:cNvPr>
          <p:cNvSpPr txBox="1">
            <a:spLocks/>
          </p:cNvSpPr>
          <p:nvPr/>
        </p:nvSpPr>
        <p:spPr>
          <a:xfrm>
            <a:off x="7071546" y="5586863"/>
            <a:ext cx="4853362" cy="373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Supplying the mosque with clean drinking water </a:t>
            </a:r>
            <a:endParaRPr lang="en-US" sz="1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BC7E7B-C1D6-750A-9084-1FE50201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3</a:t>
            </a:fld>
            <a:endParaRPr lang="de-DE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9EE4682-55D1-E9BD-D747-CE4A6336A1E1}"/>
              </a:ext>
            </a:extLst>
          </p:cNvPr>
          <p:cNvSpPr txBox="1"/>
          <p:nvPr/>
        </p:nvSpPr>
        <p:spPr>
          <a:xfrm>
            <a:off x="9437267" y="1213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360079-90B5-48AA-808B-DB2713516A1D}"/>
              </a:ext>
            </a:extLst>
          </p:cNvPr>
          <p:cNvSpPr txBox="1"/>
          <p:nvPr/>
        </p:nvSpPr>
        <p:spPr>
          <a:xfrm>
            <a:off x="943726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PoC </a:t>
            </a:r>
            <a:r>
              <a:rPr lang="en-US" sz="1800" dirty="0"/>
              <a:t>project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033DEB-B94B-3A02-43B1-E147AA5CD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69" y="1741524"/>
            <a:ext cx="3970513" cy="180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AFF7E7F-9440-4526-A67B-A0FF05E0D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869" y="3855180"/>
            <a:ext cx="3970514" cy="16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1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80575-F036-6A42-22C8-552CF1BFC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309AC75-B349-4C02-B711-DCAE673F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>
            <a:extLst>
              <a:ext uri="{FF2B5EF4-FFF2-40B4-BE49-F238E27FC236}">
                <a16:creationId xmlns:a16="http://schemas.microsoft.com/office/drawing/2014/main" id="{A6CD8814-3A1E-A787-5A1D-A31B088989F8}"/>
              </a:ext>
            </a:extLst>
          </p:cNvPr>
          <p:cNvSpPr txBox="1">
            <a:spLocks/>
          </p:cNvSpPr>
          <p:nvPr/>
        </p:nvSpPr>
        <p:spPr>
          <a:xfrm>
            <a:off x="521207" y="841367"/>
            <a:ext cx="880371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pPr marL="0" indent="0">
              <a:buNone/>
            </a:pPr>
            <a:r>
              <a:rPr lang="en-US" sz="1600" b="1" dirty="0"/>
              <a:t>In the 3. year of the project</a:t>
            </a:r>
            <a:r>
              <a:rPr lang="en-US" sz="1600" dirty="0"/>
              <a:t>, pipeline construction from Atlantic to Touba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72907F20-83A8-4859-B18E-6D54DF149613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1E2607-44B4-5302-39A3-9E36CC679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5BBD2A8-D6AD-D821-AB08-2BAEB5A33A39}"/>
              </a:ext>
            </a:extLst>
          </p:cNvPr>
          <p:cNvSpPr txBox="1"/>
          <p:nvPr/>
        </p:nvSpPr>
        <p:spPr>
          <a:xfrm>
            <a:off x="9231086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pipeline</a:t>
            </a:r>
            <a:r>
              <a:rPr lang="en-US" sz="1800" dirty="0"/>
              <a:t> construction 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A2AF4EA-58C5-3E7C-75FF-A49BE11B1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152" y="1717087"/>
            <a:ext cx="7497540" cy="454567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BBD3FE4-46C5-220D-1B00-7898739CFA73}"/>
              </a:ext>
            </a:extLst>
          </p:cNvPr>
          <p:cNvSpPr txBox="1"/>
          <p:nvPr/>
        </p:nvSpPr>
        <p:spPr>
          <a:xfrm>
            <a:off x="9231086" y="12592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sp>
        <p:nvSpPr>
          <p:cNvPr id="16" name="Inhaltsplatzhalter 17">
            <a:extLst>
              <a:ext uri="{FF2B5EF4-FFF2-40B4-BE49-F238E27FC236}">
                <a16:creationId xmlns:a16="http://schemas.microsoft.com/office/drawing/2014/main" id="{73B15713-C21C-9D04-ECE9-1F4B36DD8A60}"/>
              </a:ext>
            </a:extLst>
          </p:cNvPr>
          <p:cNvSpPr txBox="1">
            <a:spLocks/>
          </p:cNvSpPr>
          <p:nvPr/>
        </p:nvSpPr>
        <p:spPr>
          <a:xfrm>
            <a:off x="543474" y="1830452"/>
            <a:ext cx="3471177" cy="494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Feasibility study</a:t>
            </a:r>
            <a:br>
              <a:rPr lang="en-US" dirty="0"/>
            </a:br>
            <a:r>
              <a:rPr lang="en-US" sz="1400" dirty="0"/>
              <a:t>A water supply for Touba with up to </a:t>
            </a:r>
            <a:br>
              <a:rPr lang="en-US" sz="1400" dirty="0"/>
            </a:br>
            <a:r>
              <a:rPr lang="en-US" sz="1400" dirty="0"/>
              <a:t>200,000 </a:t>
            </a:r>
            <a:r>
              <a:rPr lang="en-US" sz="1400" dirty="0" err="1"/>
              <a:t>m³</a:t>
            </a:r>
            <a:r>
              <a:rPr lang="en-US" sz="1400" dirty="0"/>
              <a:t> of drinking water per day is </a:t>
            </a:r>
            <a:br>
              <a:rPr lang="en-US" sz="1400" dirty="0"/>
            </a:br>
            <a:r>
              <a:rPr lang="en-US" sz="1400" dirty="0"/>
              <a:t>to be implemented in the coming years. </a:t>
            </a:r>
            <a:br>
              <a:rPr lang="en-US" sz="1400" dirty="0"/>
            </a:br>
            <a:r>
              <a:rPr lang="en-US" sz="1400" dirty="0"/>
              <a:t>The TERRA 21 ENERGY feasibility study has developed the following system solution: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o Construction of seawater desalination</a:t>
            </a:r>
            <a:br>
              <a:rPr lang="en-US" sz="1400" dirty="0"/>
            </a:br>
            <a:r>
              <a:rPr lang="en-US" sz="1400" dirty="0"/>
              <a:t>   plants using Atlantic water</a:t>
            </a:r>
            <a:br>
              <a:rPr lang="en-US" sz="1400" dirty="0"/>
            </a:br>
            <a:r>
              <a:rPr lang="en-US" sz="1400" dirty="0"/>
              <a:t>o Energy generation through solar, wind </a:t>
            </a:r>
            <a:br>
              <a:rPr lang="en-US" sz="1400" dirty="0"/>
            </a:br>
            <a:r>
              <a:rPr lang="en-US" sz="1400" dirty="0"/>
              <a:t>   and biogas plants</a:t>
            </a:r>
            <a:br>
              <a:rPr lang="en-US" sz="1400" dirty="0"/>
            </a:br>
            <a:r>
              <a:rPr lang="en-US" sz="1400" dirty="0"/>
              <a:t>o Installation of pipelines and </a:t>
            </a:r>
            <a:br>
              <a:rPr lang="en-US" sz="1400" dirty="0"/>
            </a:br>
            <a:r>
              <a:rPr lang="en-US" sz="1400" dirty="0"/>
              <a:t>   pump systems</a:t>
            </a:r>
            <a:br>
              <a:rPr lang="en-US" sz="1400" dirty="0"/>
            </a:br>
            <a:r>
              <a:rPr lang="en-US" sz="1400" dirty="0"/>
              <a:t>o Bottling station by KRONES </a:t>
            </a:r>
            <a:br>
              <a:rPr lang="en-US" sz="1400" dirty="0"/>
            </a:br>
            <a:r>
              <a:rPr lang="en-US" sz="1400" dirty="0"/>
              <a:t>o Production of table salt</a:t>
            </a:r>
            <a:br>
              <a:rPr lang="en-US" sz="1400" dirty="0"/>
            </a:br>
            <a:br>
              <a:rPr lang="en-US" sz="1400" dirty="0"/>
            </a:br>
            <a:r>
              <a:rPr lang="en-US" sz="1400" b="1" dirty="0"/>
              <a:t>Up to 40 water desalination plants with energy systems are to be delivered annually and built gradually.</a:t>
            </a:r>
          </a:p>
        </p:txBody>
      </p:sp>
    </p:spTree>
    <p:extLst>
      <p:ext uri="{BB962C8B-B14F-4D97-AF65-F5344CB8AC3E}">
        <p14:creationId xmlns:p14="http://schemas.microsoft.com/office/powerpoint/2010/main" val="17149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1E08E-A032-D748-C2D6-25693E5BC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BB869FB-143F-981A-4096-E6C6FB45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>
            <a:extLst>
              <a:ext uri="{FF2B5EF4-FFF2-40B4-BE49-F238E27FC236}">
                <a16:creationId xmlns:a16="http://schemas.microsoft.com/office/drawing/2014/main" id="{4410D769-E0AB-4196-D912-8E7884E7669A}"/>
              </a:ext>
            </a:extLst>
          </p:cNvPr>
          <p:cNvSpPr txBox="1">
            <a:spLocks/>
          </p:cNvSpPr>
          <p:nvPr/>
        </p:nvSpPr>
        <p:spPr>
          <a:xfrm>
            <a:off x="521207" y="841367"/>
            <a:ext cx="880371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pPr marL="0" indent="0">
              <a:buNone/>
            </a:pPr>
            <a:r>
              <a:rPr lang="en-US" sz="1600" b="1" dirty="0"/>
              <a:t>Water cycle</a:t>
            </a:r>
            <a:r>
              <a:rPr lang="en-US" sz="1600" dirty="0"/>
              <a:t>, with renewable energy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F09E64F7-F175-18F4-9123-912F4A3FA40E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195B93-5C2E-9195-BE11-37BC030FE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468C955-AD7A-4FF0-B37E-33F637784986}"/>
              </a:ext>
            </a:extLst>
          </p:cNvPr>
          <p:cNvSpPr txBox="1"/>
          <p:nvPr/>
        </p:nvSpPr>
        <p:spPr>
          <a:xfrm>
            <a:off x="9231086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</a:t>
            </a:r>
            <a:r>
              <a:rPr lang="en-US" sz="1800" b="1" dirty="0"/>
              <a:t>ater cycle</a:t>
            </a:r>
            <a:r>
              <a:rPr lang="en-US" sz="1800" dirty="0"/>
              <a:t> 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2A9E752-E69F-81FF-E0A1-E9A2BCE009C8}"/>
              </a:ext>
            </a:extLst>
          </p:cNvPr>
          <p:cNvSpPr txBox="1"/>
          <p:nvPr/>
        </p:nvSpPr>
        <p:spPr>
          <a:xfrm>
            <a:off x="9231086" y="12592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6E730F-43A5-1DD7-7272-6CBB49F1A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73" y="1720073"/>
            <a:ext cx="9271967" cy="47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esign, draußen, Solarzelle enthält.&#10;&#10;Automatisch generierte Beschreibung">
            <a:extLst>
              <a:ext uri="{FF2B5EF4-FFF2-40B4-BE49-F238E27FC236}">
                <a16:creationId xmlns:a16="http://schemas.microsoft.com/office/drawing/2014/main" id="{E4A85E83-5FC0-9641-5A0B-7F58314E0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18" y="3208233"/>
            <a:ext cx="3391295" cy="165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F81D9B-989C-04E1-1D0B-17DC64F3B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103" y="4597909"/>
            <a:ext cx="2309184" cy="154922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Project planning and </a:t>
            </a:r>
            <a:r>
              <a:rPr lang="de-D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development</a:t>
            </a:r>
            <a:endParaRPr lang="de-D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Inhaltsplatzhalter 17"/>
          <p:cNvSpPr txBox="1">
            <a:spLocks/>
          </p:cNvSpPr>
          <p:nvPr/>
        </p:nvSpPr>
        <p:spPr>
          <a:xfrm>
            <a:off x="528713" y="1324816"/>
            <a:ext cx="5110161" cy="47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Project planning for continuous development begins</a:t>
            </a:r>
            <a:endParaRPr lang="de-D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uppieren 17" descr="Kleiner Kreis mit enthaltener Zahl 1 zur Angabe von Schritt 1"/>
          <p:cNvGrpSpPr/>
          <p:nvPr/>
        </p:nvGrpSpPr>
        <p:grpSpPr bwMode="blackWhite">
          <a:xfrm>
            <a:off x="531552" y="1917997"/>
            <a:ext cx="558179" cy="409838"/>
            <a:chOff x="6953426" y="711274"/>
            <a:chExt cx="558179" cy="409838"/>
          </a:xfrm>
        </p:grpSpPr>
        <p:sp>
          <p:nvSpPr>
            <p:cNvPr id="19" name="Ellipse 18" descr="Kleiner Kreis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sp>
          <p:nvSpPr>
            <p:cNvPr id="20" name="Textfeld 19" descr="Zahl 1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21" name="Inhaltsplatzhalter 17"/>
          <p:cNvSpPr txBox="1">
            <a:spLocks/>
          </p:cNvSpPr>
          <p:nvPr/>
        </p:nvSpPr>
        <p:spPr>
          <a:xfrm>
            <a:off x="1158532" y="1713529"/>
            <a:ext cx="7213393" cy="1658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Phase 1 -Proof of Concept (PoC) - Location Touba </a:t>
            </a:r>
            <a:br>
              <a:rPr lang="en-GB" b="1" dirty="0"/>
            </a:br>
            <a:r>
              <a:rPr lang="en-US" dirty="0"/>
              <a:t>demonstrate the technical and economic viability of seawater distillation</a:t>
            </a:r>
            <a:br>
              <a:rPr lang="en-US" dirty="0"/>
            </a:br>
            <a:r>
              <a:rPr lang="de-DE" dirty="0"/>
              <a:t>Components:        2 WME-</a:t>
            </a:r>
            <a:r>
              <a:rPr lang="de-DE" dirty="0" err="1"/>
              <a:t>distillation</a:t>
            </a:r>
            <a:r>
              <a:rPr lang="de-DE" dirty="0"/>
              <a:t> plants: 44 </a:t>
            </a:r>
            <a:r>
              <a:rPr lang="de-DE" dirty="0" err="1"/>
              <a:t>m³</a:t>
            </a:r>
            <a:r>
              <a:rPr lang="de-DE" dirty="0"/>
              <a:t>/h (44.000 </a:t>
            </a:r>
            <a:r>
              <a:rPr lang="de-DE" dirty="0" err="1"/>
              <a:t>ltr</a:t>
            </a:r>
            <a:r>
              <a:rPr lang="de-DE" dirty="0"/>
              <a:t>/h), </a:t>
            </a:r>
            <a:r>
              <a:rPr lang="de-DE" dirty="0" err="1"/>
              <a:t>up</a:t>
            </a:r>
            <a:r>
              <a:rPr lang="de-DE" dirty="0"/>
              <a:t> to 500 </a:t>
            </a:r>
            <a:r>
              <a:rPr lang="de-DE" dirty="0" err="1"/>
              <a:t>m³</a:t>
            </a:r>
            <a:r>
              <a:rPr lang="de-DE" dirty="0"/>
              <a:t> drinking </a:t>
            </a:r>
            <a:r>
              <a:rPr lang="de-DE" dirty="0" err="1"/>
              <a:t>wager</a:t>
            </a:r>
            <a:r>
              <a:rPr lang="de-DE" dirty="0"/>
              <a:t> per </a:t>
            </a:r>
            <a:r>
              <a:rPr lang="de-DE" dirty="0" err="1"/>
              <a:t>day</a:t>
            </a:r>
            <a:r>
              <a:rPr lang="de-DE" dirty="0"/>
              <a:t>	       </a:t>
            </a:r>
            <a:r>
              <a:rPr lang="en-US" dirty="0"/>
              <a:t>Solar power 1044 </a:t>
            </a:r>
            <a:r>
              <a:rPr lang="en-US" dirty="0" err="1"/>
              <a:t>kWp</a:t>
            </a:r>
            <a:r>
              <a:rPr lang="en-US" dirty="0"/>
              <a:t> + battery storage 2,4 MWh - self-sufficient power supply </a:t>
            </a:r>
            <a:br>
              <a:rPr lang="en-US" dirty="0"/>
            </a:br>
            <a:r>
              <a:rPr lang="en-US" dirty="0"/>
              <a:t>                             KRONES bottling plant 25.000 </a:t>
            </a:r>
            <a:r>
              <a:rPr lang="en-US" dirty="0" err="1"/>
              <a:t>bph</a:t>
            </a:r>
            <a:r>
              <a:rPr lang="en-US" dirty="0"/>
              <a:t>, PET 0,5 </a:t>
            </a:r>
            <a:r>
              <a:rPr lang="en-US" dirty="0" err="1"/>
              <a:t>ltr</a:t>
            </a:r>
            <a:br>
              <a:rPr lang="en-US" dirty="0"/>
            </a:br>
            <a:r>
              <a:rPr lang="en-US" dirty="0"/>
              <a:t>This pilot plant lays the foundation for rapid expansion throughout the country.</a:t>
            </a:r>
            <a:endParaRPr lang="de-DE" dirty="0"/>
          </a:p>
        </p:txBody>
      </p:sp>
      <p:grpSp>
        <p:nvGrpSpPr>
          <p:cNvPr id="33" name="Gruppieren 32" descr="Kleiner Kreis mit enthaltener Zahl 2 zur Angabe von Schritt 2"/>
          <p:cNvGrpSpPr/>
          <p:nvPr/>
        </p:nvGrpSpPr>
        <p:grpSpPr bwMode="blackWhite">
          <a:xfrm>
            <a:off x="528713" y="3419333"/>
            <a:ext cx="558179" cy="409838"/>
            <a:chOff x="6953426" y="711274"/>
            <a:chExt cx="558179" cy="409838"/>
          </a:xfrm>
        </p:grpSpPr>
        <p:sp>
          <p:nvSpPr>
            <p:cNvPr id="34" name="Ellipse 33" descr="Kleiner Kreis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sp>
          <p:nvSpPr>
            <p:cNvPr id="35" name="Textfeld 34" descr="Zahl 2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36" name="Inhaltsplatzhalter 17"/>
          <p:cNvSpPr txBox="1">
            <a:spLocks/>
          </p:cNvSpPr>
          <p:nvPr/>
        </p:nvSpPr>
        <p:spPr>
          <a:xfrm>
            <a:off x="1216159" y="3266483"/>
            <a:ext cx="5383406" cy="1658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Phase 2 – Year One: Deployment and </a:t>
            </a:r>
            <a:r>
              <a:rPr lang="en-US" b="1" dirty="0"/>
              <a:t>Water Park Scale-Up                          </a:t>
            </a:r>
            <a:r>
              <a:rPr lang="de-DE" dirty="0">
                <a:solidFill>
                  <a:schemeClr val="tx1"/>
                </a:solidFill>
              </a:rPr>
              <a:t> Components:	      6 </a:t>
            </a:r>
            <a:r>
              <a:rPr lang="de-DE" dirty="0" err="1">
                <a:solidFill>
                  <a:schemeClr val="tx1"/>
                </a:solidFill>
              </a:rPr>
              <a:t>distillation</a:t>
            </a:r>
            <a:r>
              <a:rPr lang="de-DE" dirty="0">
                <a:solidFill>
                  <a:schemeClr val="tx1"/>
                </a:solidFill>
              </a:rPr>
              <a:t> plants WME: 132 </a:t>
            </a:r>
            <a:r>
              <a:rPr lang="de-DE" dirty="0" err="1">
                <a:solidFill>
                  <a:schemeClr val="tx1"/>
                </a:solidFill>
              </a:rPr>
              <a:t>m³</a:t>
            </a:r>
            <a:r>
              <a:rPr lang="de-DE" dirty="0">
                <a:solidFill>
                  <a:schemeClr val="tx1"/>
                </a:solidFill>
              </a:rPr>
              <a:t>/h (132.000 </a:t>
            </a:r>
            <a:r>
              <a:rPr lang="de-DE" dirty="0" err="1">
                <a:solidFill>
                  <a:schemeClr val="tx1"/>
                </a:solidFill>
              </a:rPr>
              <a:t>ltr</a:t>
            </a:r>
            <a:r>
              <a:rPr lang="de-DE" dirty="0">
                <a:solidFill>
                  <a:schemeClr val="tx1"/>
                </a:solidFill>
              </a:rPr>
              <a:t>/h)       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                            Solar power: 2 </a:t>
            </a:r>
            <a:r>
              <a:rPr lang="de-DE" dirty="0" err="1">
                <a:solidFill>
                  <a:schemeClr val="tx1"/>
                </a:solidFill>
              </a:rPr>
              <a:t>MWp</a:t>
            </a:r>
            <a:r>
              <a:rPr lang="de-DE" dirty="0">
                <a:solidFill>
                  <a:schemeClr val="tx1"/>
                </a:solidFill>
              </a:rPr>
              <a:t> + </a:t>
            </a:r>
            <a:r>
              <a:rPr lang="de-DE" dirty="0" err="1">
                <a:solidFill>
                  <a:schemeClr val="tx1"/>
                </a:solidFill>
              </a:rPr>
              <a:t>battery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storage</a:t>
            </a:r>
            <a:r>
              <a:rPr lang="de-DE" dirty="0">
                <a:solidFill>
                  <a:schemeClr val="tx1"/>
                </a:solidFill>
              </a:rPr>
              <a:t> + </a:t>
            </a:r>
            <a:r>
              <a:rPr lang="de-DE" dirty="0" err="1">
                <a:solidFill>
                  <a:schemeClr val="tx1"/>
                </a:solidFill>
              </a:rPr>
              <a:t>windcraft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22" name="Gruppieren 21" descr="Kleiner Kreis mit enthaltener Zahl 3 zur Angabe von Schritt 3"/>
          <p:cNvGrpSpPr/>
          <p:nvPr/>
        </p:nvGrpSpPr>
        <p:grpSpPr bwMode="blackWhite">
          <a:xfrm>
            <a:off x="521207" y="4188071"/>
            <a:ext cx="558179" cy="409838"/>
            <a:chOff x="6953426" y="711274"/>
            <a:chExt cx="558179" cy="409838"/>
          </a:xfrm>
        </p:grpSpPr>
        <p:sp>
          <p:nvSpPr>
            <p:cNvPr id="24" name="Ellipse 23" descr="Kleiner Kreis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sp>
          <p:nvSpPr>
            <p:cNvPr id="30" name="Textfeld 29" descr="Zahl 3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sp>
        <p:nvSpPr>
          <p:cNvPr id="32" name="Inhaltsplatzhalter 17"/>
          <p:cNvSpPr txBox="1">
            <a:spLocks/>
          </p:cNvSpPr>
          <p:nvPr/>
        </p:nvSpPr>
        <p:spPr>
          <a:xfrm>
            <a:off x="1158533" y="4076193"/>
            <a:ext cx="6019934" cy="1296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defRPr/>
            </a:pPr>
            <a:r>
              <a:rPr lang="en-GB" b="1" dirty="0"/>
              <a:t>Phase 3 – Annual Expansion Plan</a:t>
            </a:r>
            <a:br>
              <a:rPr lang="en-GB" b="1" dirty="0"/>
            </a:br>
            <a:r>
              <a:rPr lang="en-US" dirty="0"/>
              <a:t>18 New Desalination Plants annually capacity: 400 </a:t>
            </a:r>
            <a:r>
              <a:rPr lang="en-US" dirty="0" err="1"/>
              <a:t>m³</a:t>
            </a:r>
            <a:r>
              <a:rPr lang="en-US" dirty="0"/>
              <a:t>/h (400,000 </a:t>
            </a:r>
            <a:r>
              <a:rPr lang="en-US" dirty="0" err="1"/>
              <a:t>ltr</a:t>
            </a:r>
            <a:r>
              <a:rPr lang="en-US" dirty="0"/>
              <a:t>/hour)</a:t>
            </a:r>
            <a:br>
              <a:rPr lang="en-US" dirty="0"/>
            </a:br>
            <a:r>
              <a:rPr lang="en-US" dirty="0"/>
              <a:t>KRONES bottling plant 100.000 </a:t>
            </a:r>
            <a:r>
              <a:rPr lang="en-US" dirty="0" err="1"/>
              <a:t>bph</a:t>
            </a:r>
            <a:r>
              <a:rPr lang="en-US" dirty="0"/>
              <a:t> with logistics for delivery</a:t>
            </a:r>
            <a:br>
              <a:rPr lang="en-US" dirty="0"/>
            </a:br>
            <a:r>
              <a:rPr lang="en-US" dirty="0"/>
              <a:t>Full energy autonomy and integrated infrastructure.</a:t>
            </a:r>
            <a:br>
              <a:rPr lang="en-US" dirty="0"/>
            </a:br>
            <a:endParaRPr lang="de-DE" sz="1100" dirty="0">
              <a:solidFill>
                <a:prstClr val="black">
                  <a:lumMod val="75000"/>
                  <a:lumOff val="25000"/>
                </a:prstClr>
              </a:solidFill>
              <a:cs typeface="Segoe UI"/>
            </a:endParaRPr>
          </a:p>
        </p:txBody>
      </p:sp>
      <p:grpSp>
        <p:nvGrpSpPr>
          <p:cNvPr id="37" name="Gruppieren 36" descr="Kleiner Kreis mit enthaltener Zahl 4 zur Angabe von Schritt 4"/>
          <p:cNvGrpSpPr/>
          <p:nvPr/>
        </p:nvGrpSpPr>
        <p:grpSpPr bwMode="blackWhite">
          <a:xfrm>
            <a:off x="528713" y="5295859"/>
            <a:ext cx="558179" cy="409838"/>
            <a:chOff x="6953426" y="711274"/>
            <a:chExt cx="558179" cy="409838"/>
          </a:xfrm>
        </p:grpSpPr>
        <p:sp>
          <p:nvSpPr>
            <p:cNvPr id="38" name="Ellipse 37" descr="Kleiner Kreis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sp>
          <p:nvSpPr>
            <p:cNvPr id="39" name="Textfeld 38" descr="Zahl 4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4</a:t>
              </a:r>
            </a:p>
          </p:txBody>
        </p:sp>
      </p:grpSp>
      <p:sp>
        <p:nvSpPr>
          <p:cNvPr id="40" name="Inhaltsplatzhalter 17"/>
          <p:cNvSpPr txBox="1">
            <a:spLocks/>
          </p:cNvSpPr>
          <p:nvPr/>
        </p:nvSpPr>
        <p:spPr>
          <a:xfrm>
            <a:off x="1158533" y="5150362"/>
            <a:ext cx="6676594" cy="1628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2000"/>
              </a:spcAft>
              <a:buNone/>
              <a:defRPr/>
            </a:pPr>
            <a:r>
              <a:rPr lang="en-GB" b="1" dirty="0"/>
              <a:t>Phase 4 – </a:t>
            </a:r>
            <a:r>
              <a:rPr lang="en-US" b="1" dirty="0"/>
              <a:t>Project planning for large-scale water supply, self-sufficient energy supply </a:t>
            </a:r>
            <a:br>
              <a:rPr lang="en-US" b="1" dirty="0"/>
            </a:br>
            <a:r>
              <a:rPr lang="en-US" dirty="0"/>
              <a:t>Water supply for all houses, cleaning used water, construction of biogas plants and wind parks.</a:t>
            </a:r>
            <a:br>
              <a:rPr lang="en-US" dirty="0"/>
            </a:br>
            <a:r>
              <a:rPr lang="en-US" dirty="0"/>
              <a:t>Delivery of up to 40 water systems per year.      </a:t>
            </a:r>
            <a:r>
              <a:rPr lang="en-US" b="1" dirty="0"/>
              <a:t>“Implementing the water cycle”</a:t>
            </a:r>
            <a:br>
              <a:rPr lang="en-US" b="1" dirty="0"/>
            </a:br>
            <a:r>
              <a:rPr lang="en-US" dirty="0"/>
              <a:t>Start agricultural production dairy farming with year-round water supply.</a:t>
            </a:r>
            <a:br>
              <a:rPr lang="en-US" dirty="0"/>
            </a:br>
            <a:r>
              <a:rPr lang="en-US" dirty="0"/>
              <a:t>Dairies, slaughterhouses, and cold storage facilities are being built.</a:t>
            </a:r>
            <a:endParaRPr lang="de-DE" sz="11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Bild 28" descr="Registerkarte „Einfügen“ mit Option zum Einfügen eines Bilds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25783" y="1920777"/>
            <a:ext cx="919994" cy="52424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28805DB-90DC-C121-C8B8-A1E60BE81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6</a:t>
            </a:fld>
            <a:endParaRPr lang="de-DE" noProof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64E9E3B-44F2-E6EC-52B6-9AEC06507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40" y="1311445"/>
            <a:ext cx="2897191" cy="19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6D8C3BA-A8D4-8B05-0F66-F9BF539995A1}"/>
              </a:ext>
            </a:extLst>
          </p:cNvPr>
          <p:cNvSpPr txBox="1"/>
          <p:nvPr/>
        </p:nvSpPr>
        <p:spPr>
          <a:xfrm>
            <a:off x="8963134" y="7680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Touba Water </a:t>
            </a:r>
            <a:r>
              <a:rPr lang="en-US" dirty="0"/>
              <a:t>project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8FE6221-D344-9B1B-C6E9-54A919B26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143" y="5321130"/>
            <a:ext cx="2029577" cy="10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9155-EAE0-D7EF-03F5-0F2DDD504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B4A412D-1E94-2A9C-B43E-5AFAF19B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>
            <a:extLst>
              <a:ext uri="{FF2B5EF4-FFF2-40B4-BE49-F238E27FC236}">
                <a16:creationId xmlns:a16="http://schemas.microsoft.com/office/drawing/2014/main" id="{6ED497DE-39B6-CF48-B68B-C3BCC865F35A}"/>
              </a:ext>
            </a:extLst>
          </p:cNvPr>
          <p:cNvSpPr txBox="1">
            <a:spLocks/>
          </p:cNvSpPr>
          <p:nvPr/>
        </p:nvSpPr>
        <p:spPr>
          <a:xfrm>
            <a:off x="718591" y="1282867"/>
            <a:ext cx="6831740" cy="5286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pPr marL="0" indent="0">
              <a:buNone/>
            </a:pPr>
            <a:r>
              <a:rPr lang="de-DE" sz="2000" b="1" dirty="0"/>
              <a:t>WME</a:t>
            </a:r>
            <a:r>
              <a:rPr lang="de-DE" sz="2000" dirty="0"/>
              <a:t>,</a:t>
            </a:r>
            <a:r>
              <a:rPr lang="de-DE" sz="2000" b="1" dirty="0"/>
              <a:t> </a:t>
            </a:r>
            <a:r>
              <a:rPr lang="en-US" sz="2000" dirty="0"/>
              <a:t>water distillation plant for the PoC project</a:t>
            </a:r>
            <a:endParaRPr lang="de-DE" sz="2000" dirty="0"/>
          </a:p>
          <a:p>
            <a:pPr marL="0" indent="0">
              <a:buNone/>
            </a:pPr>
            <a:r>
              <a:rPr lang="en-US" sz="1400" b="1" dirty="0"/>
              <a:t>up to 500 </a:t>
            </a:r>
            <a:r>
              <a:rPr lang="en-US" sz="1400" b="1" dirty="0" err="1"/>
              <a:t>m³</a:t>
            </a:r>
            <a:r>
              <a:rPr lang="en-US" sz="1400" b="1" dirty="0"/>
              <a:t> drinking water / day  </a:t>
            </a:r>
            <a:r>
              <a:rPr lang="en-US" sz="1400" dirty="0"/>
              <a:t>(with 12 hours solar power in daytime)</a:t>
            </a:r>
          </a:p>
          <a:p>
            <a:r>
              <a:rPr lang="en-US" sz="1400" dirty="0"/>
              <a:t> Production of 100% clean drinking water in large quantity</a:t>
            </a:r>
          </a:p>
          <a:p>
            <a:r>
              <a:rPr lang="en-US" sz="1400" dirty="0"/>
              <a:t> The MVC (Mechanical Vapor Compression) distillation process is used</a:t>
            </a:r>
          </a:p>
          <a:p>
            <a:r>
              <a:rPr lang="en-US" sz="1400" dirty="0"/>
              <a:t>Energy efficient and environmentally friendly, no chemicals </a:t>
            </a:r>
          </a:p>
          <a:p>
            <a:r>
              <a:rPr lang="en-US" sz="1400" dirty="0"/>
              <a:t>Basis for the production of </a:t>
            </a:r>
            <a:r>
              <a:rPr lang="en-US" sz="1400" b="1" dirty="0"/>
              <a:t>hydrogen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b="1" dirty="0"/>
              <a:t>PoC project</a:t>
            </a:r>
            <a:r>
              <a:rPr lang="en-US" sz="1600" dirty="0"/>
              <a:t> , commissioning of plant </a:t>
            </a:r>
            <a:r>
              <a:rPr lang="en-US" sz="1600" dirty="0" err="1"/>
              <a:t>plant</a:t>
            </a:r>
            <a:r>
              <a:rPr lang="en-US" sz="1600" dirty="0"/>
              <a:t> </a:t>
            </a:r>
            <a:r>
              <a:rPr lang="en-US" sz="1600" u="sng" dirty="0"/>
              <a:t>in </a:t>
            </a:r>
            <a:r>
              <a:rPr lang="en-US" sz="2000" u="sng" dirty="0"/>
              <a:t>June 2026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84D5AB51-DB0C-B442-CBFA-1B35DC2E6B57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4" name="Inhaltsplatzhalter 17">
            <a:extLst>
              <a:ext uri="{FF2B5EF4-FFF2-40B4-BE49-F238E27FC236}">
                <a16:creationId xmlns:a16="http://schemas.microsoft.com/office/drawing/2014/main" id="{AA87B364-D2E6-FA25-5472-4774E2C2E13D}"/>
              </a:ext>
            </a:extLst>
          </p:cNvPr>
          <p:cNvSpPr txBox="1">
            <a:spLocks/>
          </p:cNvSpPr>
          <p:nvPr/>
        </p:nvSpPr>
        <p:spPr>
          <a:xfrm>
            <a:off x="8948043" y="6078913"/>
            <a:ext cx="4853362" cy="373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WME`s Desalination Technology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2C4D94-8350-119F-AC58-784F12306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7</a:t>
            </a:fld>
            <a:endParaRPr lang="de-DE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C1E2091-2E35-D3A6-A5F5-4578733C93A3}"/>
              </a:ext>
            </a:extLst>
          </p:cNvPr>
          <p:cNvSpPr txBox="1"/>
          <p:nvPr/>
        </p:nvSpPr>
        <p:spPr>
          <a:xfrm>
            <a:off x="9437267" y="1213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70D994-9444-572A-87CE-FC09154A6B2C}"/>
              </a:ext>
            </a:extLst>
          </p:cNvPr>
          <p:cNvSpPr txBox="1"/>
          <p:nvPr/>
        </p:nvSpPr>
        <p:spPr>
          <a:xfrm>
            <a:off x="943726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WME </a:t>
            </a:r>
            <a:r>
              <a:rPr lang="en-US" sz="1800" dirty="0"/>
              <a:t> 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6116A77-E1C6-C559-D4D7-24597A746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232" y="4279807"/>
            <a:ext cx="2601849" cy="181200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38FEE6A-3A06-112D-AB6D-6E46C021C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507" y="1606459"/>
            <a:ext cx="4420574" cy="241143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33A69CC-79C9-6DE4-D41C-A0D214C9E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769" y="4075409"/>
            <a:ext cx="2701862" cy="224430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A6C07EA-7570-0E12-98A8-107DB15D8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3310" y="1870283"/>
            <a:ext cx="1876190" cy="2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CE388-1A65-66A0-1DB0-2DC8BFC78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8B2D34F-D659-6BA9-D836-2DF7477D1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>
            <a:extLst>
              <a:ext uri="{FF2B5EF4-FFF2-40B4-BE49-F238E27FC236}">
                <a16:creationId xmlns:a16="http://schemas.microsoft.com/office/drawing/2014/main" id="{81E501A3-AA82-E2C6-55DD-A7B9996ABC50}"/>
              </a:ext>
            </a:extLst>
          </p:cNvPr>
          <p:cNvSpPr txBox="1">
            <a:spLocks/>
          </p:cNvSpPr>
          <p:nvPr/>
        </p:nvSpPr>
        <p:spPr>
          <a:xfrm>
            <a:off x="718591" y="1282867"/>
            <a:ext cx="6831740" cy="5286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pPr marL="0" indent="0">
              <a:buNone/>
            </a:pPr>
            <a:r>
              <a:rPr lang="de-DE" sz="2000" b="1" dirty="0"/>
              <a:t>KRONES</a:t>
            </a:r>
            <a:r>
              <a:rPr lang="de-DE" sz="2000" dirty="0"/>
              <a:t>,</a:t>
            </a:r>
            <a:r>
              <a:rPr lang="de-DE" sz="2000" b="1" dirty="0"/>
              <a:t> </a:t>
            </a:r>
            <a:r>
              <a:rPr lang="de-DE" sz="2000" dirty="0" err="1"/>
              <a:t>bottling</a:t>
            </a:r>
            <a:endParaRPr lang="de-DE" sz="2000" dirty="0"/>
          </a:p>
          <a:p>
            <a:pPr marL="0" indent="0">
              <a:buNone/>
            </a:pPr>
            <a:r>
              <a:rPr lang="en-US" sz="1400" b="1" dirty="0"/>
              <a:t>KRONES-line capacity of 25.000 </a:t>
            </a:r>
            <a:r>
              <a:rPr lang="en-US" sz="1400" b="1" dirty="0" err="1"/>
              <a:t>bph</a:t>
            </a:r>
            <a:r>
              <a:rPr lang="en-US" sz="1400" b="1" dirty="0"/>
              <a:t> still water 0,5</a:t>
            </a:r>
          </a:p>
          <a:p>
            <a:r>
              <a:rPr lang="en-US" sz="1400" dirty="0"/>
              <a:t>Highly efficient systems featuring the latest technology, </a:t>
            </a:r>
            <a:br>
              <a:rPr lang="en-US" sz="1400" dirty="0"/>
            </a:br>
            <a:r>
              <a:rPr lang="en-US" sz="1400" dirty="0"/>
              <a:t>high performance, energy efficient</a:t>
            </a:r>
          </a:p>
          <a:p>
            <a:r>
              <a:rPr lang="en-US" sz="1400" dirty="0"/>
              <a:t> </a:t>
            </a:r>
            <a:r>
              <a:rPr lang="en-US" sz="1400" dirty="0">
                <a:solidFill>
                  <a:schemeClr val="tx1"/>
                </a:solidFill>
              </a:rPr>
              <a:t>Training on all equipment, 24/7 support</a:t>
            </a:r>
          </a:p>
          <a:p>
            <a:r>
              <a:rPr lang="en-US" sz="1400" dirty="0"/>
              <a:t>The following plants will have a capacity of up to 100,000 </a:t>
            </a:r>
            <a:r>
              <a:rPr lang="en-US" sz="1400" dirty="0" err="1"/>
              <a:t>bph</a:t>
            </a:r>
            <a:r>
              <a:rPr lang="en-US" sz="1400" dirty="0"/>
              <a:t>.</a:t>
            </a:r>
            <a:br>
              <a:rPr lang="en-US" sz="1400" dirty="0"/>
            </a:br>
            <a:r>
              <a:rPr lang="en-US" sz="1400" dirty="0"/>
              <a:t>Bottling of juices, milk and hot beverages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b="1" dirty="0"/>
              <a:t>PoC project</a:t>
            </a:r>
            <a:r>
              <a:rPr lang="en-US" sz="1600" dirty="0"/>
              <a:t> , commissioning of plant </a:t>
            </a:r>
            <a:r>
              <a:rPr lang="en-US" sz="1600" u="sng" dirty="0"/>
              <a:t>in </a:t>
            </a:r>
            <a:r>
              <a:rPr lang="en-US" sz="2000" u="sng" dirty="0"/>
              <a:t>June 2026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0DD67D0D-D82F-510E-D00E-F871FD24FD9C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4" name="Inhaltsplatzhalter 17">
            <a:extLst>
              <a:ext uri="{FF2B5EF4-FFF2-40B4-BE49-F238E27FC236}">
                <a16:creationId xmlns:a16="http://schemas.microsoft.com/office/drawing/2014/main" id="{345B8239-67CA-CBAE-2681-467968FF0488}"/>
              </a:ext>
            </a:extLst>
          </p:cNvPr>
          <p:cNvSpPr txBox="1">
            <a:spLocks/>
          </p:cNvSpPr>
          <p:nvPr/>
        </p:nvSpPr>
        <p:spPr>
          <a:xfrm>
            <a:off x="6705786" y="5858801"/>
            <a:ext cx="4853362" cy="373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KRONES - PET line</a:t>
            </a:r>
            <a:endParaRPr lang="en-US" sz="1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D59E10-A4D0-4E6C-797C-AD4F96DF1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8</a:t>
            </a:fld>
            <a:endParaRPr lang="de-DE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AB4456-8141-2875-723F-434E4D4041D7}"/>
              </a:ext>
            </a:extLst>
          </p:cNvPr>
          <p:cNvSpPr txBox="1"/>
          <p:nvPr/>
        </p:nvSpPr>
        <p:spPr>
          <a:xfrm>
            <a:off x="9437267" y="1213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14290A-C20F-FA55-9CF1-7C692DA57654}"/>
              </a:ext>
            </a:extLst>
          </p:cNvPr>
          <p:cNvSpPr txBox="1"/>
          <p:nvPr/>
        </p:nvSpPr>
        <p:spPr>
          <a:xfrm>
            <a:off x="943726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KRONES AG </a:t>
            </a:r>
            <a:r>
              <a:rPr lang="en-US" sz="1800" dirty="0"/>
              <a:t> 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ABA1813-2A54-BE49-4539-18CD15909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218" y="2790831"/>
            <a:ext cx="1708573" cy="703239"/>
          </a:xfrm>
          <a:prstGeom prst="rect">
            <a:avLst/>
          </a:prstGeom>
        </p:spPr>
      </p:pic>
      <p:pic>
        <p:nvPicPr>
          <p:cNvPr id="1030" name="Picture 6" descr="Deutschland: Krones sieht sich nach weiteren Zukäufen um">
            <a:extLst>
              <a:ext uri="{FF2B5EF4-FFF2-40B4-BE49-F238E27FC236}">
                <a16:creationId xmlns:a16="http://schemas.microsoft.com/office/drawing/2014/main" id="{523C274C-522A-2F52-6015-75CB7D8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435" y="3998671"/>
            <a:ext cx="3283862" cy="218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rones AG – Deutscher Außenhandel | Firmenkunden - Commerzbank">
            <a:extLst>
              <a:ext uri="{FF2B5EF4-FFF2-40B4-BE49-F238E27FC236}">
                <a16:creationId xmlns:a16="http://schemas.microsoft.com/office/drawing/2014/main" id="{492689C6-3E40-F7ED-FF2E-05C8973A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07" y="1775480"/>
            <a:ext cx="4918502" cy="21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DFA10-E5B0-6F2E-9995-663B4844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23CE597-CB36-963C-AE62-A146D03B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8977020" cy="640080"/>
          </a:xfrm>
        </p:spPr>
        <p:txBody>
          <a:bodyPr rtlCol="0">
            <a:noAutofit/>
          </a:bodyPr>
          <a:lstStyle/>
          <a:p>
            <a:r>
              <a:rPr lang="en-US" b="1" dirty="0"/>
              <a:t>Touba water project </a:t>
            </a:r>
            <a:r>
              <a:rPr lang="en-US" dirty="0"/>
              <a:t>– water supply for Touba</a:t>
            </a:r>
          </a:p>
        </p:txBody>
      </p:sp>
      <p:sp>
        <p:nvSpPr>
          <p:cNvPr id="38" name="Inhaltsplatzhalter 17">
            <a:extLst>
              <a:ext uri="{FF2B5EF4-FFF2-40B4-BE49-F238E27FC236}">
                <a16:creationId xmlns:a16="http://schemas.microsoft.com/office/drawing/2014/main" id="{1E697A11-41E6-3CFB-1FD7-5FF40CA9011D}"/>
              </a:ext>
            </a:extLst>
          </p:cNvPr>
          <p:cNvSpPr txBox="1">
            <a:spLocks/>
          </p:cNvSpPr>
          <p:nvPr/>
        </p:nvSpPr>
        <p:spPr>
          <a:xfrm>
            <a:off x="718591" y="1282867"/>
            <a:ext cx="6831740" cy="5286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pPr marL="0" indent="0">
              <a:buNone/>
            </a:pPr>
            <a:r>
              <a:rPr lang="de-DE" sz="2000" b="1" dirty="0"/>
              <a:t>ENERGY SUPPLEY</a:t>
            </a:r>
            <a:r>
              <a:rPr lang="de-DE" sz="2000" dirty="0"/>
              <a:t>,</a:t>
            </a:r>
            <a:r>
              <a:rPr lang="de-DE" sz="2000" b="1" dirty="0"/>
              <a:t> </a:t>
            </a:r>
            <a:r>
              <a:rPr lang="de-DE" sz="2000" dirty="0" err="1"/>
              <a:t>text</a:t>
            </a:r>
            <a:endParaRPr lang="de-DE" sz="2000" dirty="0"/>
          </a:p>
          <a:p>
            <a:pPr marL="0" indent="0">
              <a:buNone/>
            </a:pPr>
            <a:r>
              <a:rPr lang="en-US" sz="1400" b="1" dirty="0"/>
              <a:t>Solar 1044 </a:t>
            </a:r>
            <a:r>
              <a:rPr lang="en-US" sz="1400" b="1" dirty="0" err="1"/>
              <a:t>kWp</a:t>
            </a:r>
            <a:r>
              <a:rPr lang="en-US" sz="1400" b="1" dirty="0"/>
              <a:t> </a:t>
            </a:r>
            <a:r>
              <a:rPr lang="en-US" sz="1400" dirty="0"/>
              <a:t> </a:t>
            </a:r>
            <a:r>
              <a:rPr lang="en-US" sz="1400" dirty="0" err="1"/>
              <a:t>Batteriestorage</a:t>
            </a:r>
            <a:r>
              <a:rPr lang="en-US" sz="1400" dirty="0"/>
              <a:t> 2,4 MWh</a:t>
            </a:r>
          </a:p>
          <a:p>
            <a:r>
              <a:rPr lang="en-US" sz="1400" dirty="0"/>
              <a:t> text</a:t>
            </a:r>
          </a:p>
          <a:p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in BEARBEITUNG</a:t>
            </a:r>
          </a:p>
          <a:p>
            <a:r>
              <a:rPr lang="en-US" sz="1400" dirty="0"/>
              <a:t>text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b="1" dirty="0"/>
              <a:t>PoC project</a:t>
            </a:r>
            <a:r>
              <a:rPr lang="en-US" sz="1600" dirty="0"/>
              <a:t> , commissioning of plant in  </a:t>
            </a:r>
            <a:r>
              <a:rPr lang="en-US" sz="2000" u="sng" dirty="0" err="1"/>
              <a:t>june</a:t>
            </a:r>
            <a:r>
              <a:rPr lang="en-US" sz="2000" u="sng" dirty="0"/>
              <a:t> 2026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733012F8-6599-53A3-22D1-57535FDA7158}"/>
              </a:ext>
            </a:extLst>
          </p:cNvPr>
          <p:cNvSpPr txBox="1">
            <a:spLocks/>
          </p:cNvSpPr>
          <p:nvPr/>
        </p:nvSpPr>
        <p:spPr>
          <a:xfrm>
            <a:off x="4793511" y="2538426"/>
            <a:ext cx="5554390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4" name="Inhaltsplatzhalter 17">
            <a:extLst>
              <a:ext uri="{FF2B5EF4-FFF2-40B4-BE49-F238E27FC236}">
                <a16:creationId xmlns:a16="http://schemas.microsoft.com/office/drawing/2014/main" id="{24E7B4B2-7761-020C-BB81-78C2EA77CEFD}"/>
              </a:ext>
            </a:extLst>
          </p:cNvPr>
          <p:cNvSpPr txBox="1">
            <a:spLocks/>
          </p:cNvSpPr>
          <p:nvPr/>
        </p:nvSpPr>
        <p:spPr>
          <a:xfrm>
            <a:off x="7071546" y="5586863"/>
            <a:ext cx="4853362" cy="373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text</a:t>
            </a:r>
            <a:endParaRPr lang="en-US" sz="1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FDC807-F9D4-39CE-13FE-CBC17FB57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de-DE" noProof="0" smtClean="0"/>
              <a:pPr rtl="0"/>
              <a:t>9</a:t>
            </a:fld>
            <a:endParaRPr lang="de-DE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8F93F7-407A-B092-2B1B-8BEFCAFED320}"/>
              </a:ext>
            </a:extLst>
          </p:cNvPr>
          <p:cNvSpPr txBox="1"/>
          <p:nvPr/>
        </p:nvSpPr>
        <p:spPr>
          <a:xfrm>
            <a:off x="9437267" y="1213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TERRA 21 ENERGY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F48DF2-C19D-46FC-77CB-47856DAE95CC}"/>
              </a:ext>
            </a:extLst>
          </p:cNvPr>
          <p:cNvSpPr txBox="1"/>
          <p:nvPr/>
        </p:nvSpPr>
        <p:spPr>
          <a:xfrm>
            <a:off x="9437267" y="718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BEAREITUNG 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59C169-C369-EC9D-1E4A-4E348093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69" y="1741524"/>
            <a:ext cx="3970513" cy="180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3442FB5-CA06-9AB2-9F96-220F225A6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869" y="3855180"/>
            <a:ext cx="3970514" cy="16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4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enutzerdefinie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957316_TF10001108_Win32" id="{08D89365-2E4C-432D-9349-8DF9B80AEEA1}" vid="{010FF314-90DF-4A21-BD0D-ADCBA34234A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{625F10F0-0E5C-4A52-B060-B8B1837E486E}tf10001108_win32</Template>
  <TotalTime>0</TotalTime>
  <Words>1010</Words>
  <Application>Microsoft Office PowerPoint</Application>
  <PresentationFormat>Breitbild</PresentationFormat>
  <Paragraphs>148</Paragraphs>
  <Slides>13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Segoe UI</vt:lpstr>
      <vt:lpstr>Segoe UI Light</vt:lpstr>
      <vt:lpstr>Segoe UI Semibold</vt:lpstr>
      <vt:lpstr>Benutzerdefiniert</vt:lpstr>
      <vt:lpstr>TOUBA WATER PROJECT</vt:lpstr>
      <vt:lpstr>Touba water project – water supply for Touba</vt:lpstr>
      <vt:lpstr>Touba water project – water supply for Touba</vt:lpstr>
      <vt:lpstr>Touba water project – water supply for Touba</vt:lpstr>
      <vt:lpstr>Touba water project – water supply for Touba</vt:lpstr>
      <vt:lpstr>Project planning and development</vt:lpstr>
      <vt:lpstr>Touba water project – water supply for Touba</vt:lpstr>
      <vt:lpstr>Touba water project – water supply for Touba</vt:lpstr>
      <vt:lpstr>Touba water project – water supply for Touba</vt:lpstr>
      <vt:lpstr>Touba water project – water supply for Touba</vt:lpstr>
      <vt:lpstr>Touba water project – water supply for Touba</vt:lpstr>
      <vt:lpstr>Touba water project – water supply for Touba</vt:lpstr>
      <vt:lpstr>Cette présentation peut être consultée à l'adresse suivante :  This presentation can be found at:       Merci beaucoup pour votre intérêt. TERRA 21 ENERGY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Juergen Sieling</dc:creator>
  <cp:keywords/>
  <cp:lastModifiedBy>Juergen Sieling</cp:lastModifiedBy>
  <cp:revision>77</cp:revision>
  <dcterms:created xsi:type="dcterms:W3CDTF">2025-10-07T20:45:10Z</dcterms:created>
  <dcterms:modified xsi:type="dcterms:W3CDTF">2025-10-09T22:03:08Z</dcterms:modified>
  <cp:version/>
</cp:coreProperties>
</file>